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9" r:id="rId4"/>
    <p:sldId id="280" r:id="rId5"/>
    <p:sldId id="258" r:id="rId6"/>
    <p:sldId id="263" r:id="rId7"/>
    <p:sldId id="259" r:id="rId8"/>
    <p:sldId id="260" r:id="rId9"/>
    <p:sldId id="261" r:id="rId10"/>
    <p:sldId id="278" r:id="rId11"/>
    <p:sldId id="262" r:id="rId12"/>
    <p:sldId id="264" r:id="rId13"/>
    <p:sldId id="270" r:id="rId14"/>
    <p:sldId id="282" r:id="rId15"/>
    <p:sldId id="265" r:id="rId16"/>
    <p:sldId id="283" r:id="rId17"/>
    <p:sldId id="266" r:id="rId18"/>
    <p:sldId id="276" r:id="rId19"/>
    <p:sldId id="277" r:id="rId20"/>
    <p:sldId id="279" r:id="rId21"/>
    <p:sldId id="272" r:id="rId22"/>
    <p:sldId id="268" r:id="rId23"/>
    <p:sldId id="275" r:id="rId24"/>
    <p:sldId id="284" r:id="rId25"/>
    <p:sldId id="273" r:id="rId26"/>
    <p:sldId id="274" r:id="rId27"/>
    <p:sldId id="271" r:id="rId28"/>
    <p:sldId id="267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18" autoAdjust="0"/>
    <p:restoredTop sz="85889" autoAdjust="0"/>
  </p:normalViewPr>
  <p:slideViewPr>
    <p:cSldViewPr snapToGrid="0">
      <p:cViewPr>
        <p:scale>
          <a:sx n="93" d="100"/>
          <a:sy n="93" d="100"/>
        </p:scale>
        <p:origin x="110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B46BD-CA30-4DC8-9F28-8AAA4E38059C}" type="datetimeFigureOut">
              <a:rPr lang="en-GB" smtClean="0"/>
              <a:t>25/10/2022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60E2F5-0002-48A6-82F9-A8C3F346DF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99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s41598-020-79484-8/figures/3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 smtClean="0"/>
              <a:t>What is the super tree method?</a:t>
            </a:r>
          </a:p>
          <a:p>
            <a:endParaRPr lang="en-KE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4591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SARS-CoV and MERS-CoV were placed on one major branch, 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SARS-CoV-2 belonged to another major branch. 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divergent location of SARS-CoV-2 relative to SARS-CoV and MERS-CoV on the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</a:t>
            </a:r>
            <a:r>
              <a:rPr lang="en-K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 with the results from the phylogenetic ML tree in this study 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some discrepancies present between the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the ML tree. In particular, the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 showed more resolution power than ML tree approach. Distinctive phylogenetic distances on clades of SARS-CoV and SARS-CoV-2 in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explicitly presented evolutionary relationships among coronaviruses.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the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successfully identified civet-sampled coronavirus AY572035 to be the closest ancestor of the SARS-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CoVs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0437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Also, the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successfully identified civet-sampled coronavirus AY572035 to be the closest ancestor of the SARS-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was highly consistent with the previous study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divergent location of SARS-CoV-2 relative to SARS-CoV and MERS-CoV on the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</a:t>
            </a:r>
            <a:r>
              <a:rPr lang="en-K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consistent with the results from the phylogenetic ML tree in this study 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more, the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showed detailed evolutionary relationship of SARS-CoV-2, with nine sub-branches identified from Clade A to Clade I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reliability of phylogenetic inference of SARS-CoV-2 in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sufficiently guaranteed by high bootstrap values between 55 and 95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966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J</a:t>
            </a:r>
            <a:r>
              <a:rPr lang="en-KE" dirty="0" smtClean="0"/>
              <a:t>ust to reiterate</a:t>
            </a:r>
            <a:r>
              <a:rPr lang="en-KE" baseline="0" dirty="0" smtClean="0"/>
              <a:t> </a:t>
            </a:r>
            <a:r>
              <a:rPr lang="en-KE" dirty="0" smtClean="0"/>
              <a:t>the super tree reveals: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C</a:t>
            </a:r>
            <a:r>
              <a:rPr lang="en-KE" dirty="0" smtClean="0"/>
              <a:t>ivet cov is the closets ancestor of SARS-cov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D</a:t>
            </a:r>
            <a:r>
              <a:rPr lang="en-KE" dirty="0" smtClean="0"/>
              <a:t>ivergent locations of viruses were consistent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C</a:t>
            </a:r>
            <a:r>
              <a:rPr lang="en-KE" dirty="0" smtClean="0"/>
              <a:t>lear evolutionary history of SARS-CoV-2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smtClean="0">
                <a:effectLst/>
              </a:rPr>
              <a:t>The reliability </a:t>
            </a:r>
            <a:r>
              <a:rPr lang="en-KE" dirty="0" smtClean="0">
                <a:effectLst/>
              </a:rPr>
              <a:t> </a:t>
            </a:r>
            <a:r>
              <a:rPr lang="en-US" dirty="0" smtClean="0">
                <a:effectLst/>
              </a:rPr>
              <a:t>guaranteed by high bootstrap values between 55 and 95.</a:t>
            </a: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3552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major factor that determines the topology of the phylogenetic ML tree appears to be the ORF1ab gene that is about 75% of the genome. 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readily explained by the fact that evolutionary relationship was similar in the phylogenetic ML tree relative to the source phylogenetic ML tree based on the sequence of ORF1ab gene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Clades of SARS-CoV-2 are in bold in all source phylogenetic ML trees. Bat virus MG996532 is written in red, MG772933 and MG772934 are in blue. Clades of SARS-CoV and MERS-CoV are highlighted in green and purple, respectively.</a:t>
            </a:r>
          </a:p>
          <a:p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/>
            </a:r>
            <a:b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</a:b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6556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prove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more preferable for analysis of coronavirus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phylogenetics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used ALF simulation frame to compare MRP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full-length genomic sequence ML tree.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E" sz="1200" dirty="0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</a:rPr>
              <a:t>In addition,</a:t>
            </a:r>
            <a:r>
              <a:rPr lang="en-KE" sz="1200" dirty="0" smtClean="0">
                <a:effectLst/>
              </a:rPr>
              <a:t> </a:t>
            </a:r>
            <a:r>
              <a:rPr lang="en-US" sz="1200" dirty="0" err="1" smtClean="0">
                <a:effectLst/>
              </a:rPr>
              <a:t>Clann</a:t>
            </a:r>
            <a:r>
              <a:rPr lang="en-US" sz="1200" dirty="0" smtClean="0">
                <a:effectLst/>
              </a:rPr>
              <a:t> </a:t>
            </a:r>
            <a:r>
              <a:rPr lang="en-KE" sz="1200" dirty="0" smtClean="0">
                <a:effectLst/>
              </a:rPr>
              <a:t> software</a:t>
            </a:r>
            <a:r>
              <a:rPr lang="en-US" sz="1200" dirty="0" smtClean="0">
                <a:effectLst/>
              </a:rPr>
              <a:t> was also used to construct traditional MRP </a:t>
            </a:r>
            <a:r>
              <a:rPr lang="en-US" sz="1200" dirty="0" err="1" smtClean="0">
                <a:effectLst/>
              </a:rPr>
              <a:t>supertree</a:t>
            </a:r>
            <a:r>
              <a:rPr lang="en-US" sz="1200" dirty="0" smtClean="0">
                <a:effectLst/>
              </a:rPr>
              <a:t> </a:t>
            </a:r>
            <a:endParaRPr lang="en-KE" sz="1200" dirty="0" smtClean="0">
              <a:effectLst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45836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</a:t>
            </a:r>
            <a:r>
              <a:rPr lang="en-KE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ere we have a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 evolution to evaluate the accuracy/uncertainty of MRP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ML tree. </a:t>
            </a:r>
            <a:endParaRPr lang="en-K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real tree generated by Artificial Life Framework; </a:t>
            </a:r>
            <a:endParaRPr lang="en-K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ML full-length genomic sequence ML tree; c</a:t>
            </a:r>
            <a:endParaRPr lang="en-K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MRP pseudo-sequences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 </a:t>
            </a:r>
            <a:endParaRPr lang="en-K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lphaLcPeriod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MRP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constructed by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Clann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K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K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particular interest was that the taxon SE008 was placed on an inappropriate position—an inconsistent node in the ML tree</a:t>
            </a:r>
            <a:endParaRPr lang="en-KE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inconsistent node and taxa were indicated by the red arrow and red frame respectively.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057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Within phylogenetic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nine sub-branches were resolved in SARS-CoV-2 clades, labeled from clade A until clade I 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were absent in phylogenetic ML tree based on full-length genomic sequence analysis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sub-branches displayed an evolutionary scenario of the SARS-CoV-2s in human hosts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interrogating ten CDSs of SARS-CoV-2s, diverse mutations are 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within five viral proteins, which are ORF1ab, N protein, spike protein, ORF3a, and ORF8 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9124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strikingly, SARS-CoV-2s from the USA displayed common mutation in clades of A, C, D, F, H, and I,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nother</a:t>
            </a:r>
            <a:r>
              <a:rPr lang="en-K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important finding was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detection of the identical mutation in ORF3a protein (G251V) in clade I 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his</a:t>
            </a:r>
            <a:r>
              <a:rPr lang="en-K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indicated the spread of the G251V mutant happened  earlier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in the outbreak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 Sweden, Italy, Brazil, Australia, and the USA.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8046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 the phylogenetic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ML tree exhibited, RaTG13 (MN996532), bat-SL-CoVZC45 (MG772933), bat-SL-CoVZXC21 (MG772934) and SARS-CoV-2s formed one major clade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particular, RaTG13 isolated from 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K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China, is the closest relative of SARS-CoV-2s, which substantiates the previously reported phylogeny of SARS-CoV-2s constructed with the whole genome. 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 phylogenetic distance of SARS-CoV-2s and RaTG13 was distinctly exhibited in the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63336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data in various forms, including DNA or amino acid sequences, morphology, immunological distances, etc., to produce the overall finest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loss of information caused by using the source trees to re-construct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inevitable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yet simulation studies proved that this trade-off is an affordable cost to be able to integrate all possible sources of phylogenetic information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4048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method, whose embryonic theory was described in the 1980s, combines a set of source phylogenetic trees to produce one comprehensive phylogenetic tree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esonably</a:t>
            </a:r>
            <a:r>
              <a:rPr lang="en-K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named?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43365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</a:t>
            </a:r>
            <a:r>
              <a:rPr lang="en-KE" dirty="0" smtClean="0"/>
              <a:t>hat did this paper manage to achieve</a:t>
            </a:r>
            <a:r>
              <a:rPr lang="en-KE" baseline="0" dirty="0" smtClean="0"/>
              <a:t> ?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3917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Compared with other phylogenetic analysis methods,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 showed more resolution power for phylogenetic analysis of coronaviruses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particular, the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 firmly disputes bat coronavirus RaTG13 be the last common ancestor of SARS-CoV-2, which was implied by other phylogenetic tree analysis based on viral genome sequences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77878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</a:t>
            </a:r>
            <a:r>
              <a:rPr lang="en-KE" dirty="0" smtClean="0"/>
              <a:t>ny questions?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747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KE" dirty="0" smtClean="0">
                <a:effectLst/>
              </a:rPr>
              <a:t>At the time, t</a:t>
            </a:r>
            <a:r>
              <a:rPr lang="en-US" dirty="0" smtClean="0">
                <a:effectLst/>
              </a:rPr>
              <a:t>he origin of SARS-Cov-2 and its evolutionary relationship</a:t>
            </a:r>
            <a:r>
              <a:rPr lang="en-KE" dirty="0" smtClean="0">
                <a:effectLst/>
              </a:rPr>
              <a:t> was</a:t>
            </a:r>
            <a:r>
              <a:rPr lang="en-US" dirty="0" smtClean="0">
                <a:effectLst/>
              </a:rPr>
              <a:t> ambiguous.</a:t>
            </a:r>
            <a:endParaRPr lang="en-KE" dirty="0" smtClean="0">
              <a:effectLst/>
            </a:endParaRPr>
          </a:p>
          <a:p>
            <a:endParaRPr lang="en-KE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Several reports attempted to figure out this critical issue by genome-based phylogenetic analysis, yet limited progress was obtained, principally owing to the disability of these methods to reasonably integrate phylogenetic information from all genes of SARS-CoV-2.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 based on multiple trees can produce the overall reasonable phylogenetic tree.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 for phylogenetic tree construction are mostly based on a single gene in coronavirus genome or one artificial gene composed of the full-length genomic sequence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combines a set of source phylogenetic trees to produce one comprehensive phylogenetic tree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the discovery of evolution and mutation in SARS-CoV-2 was achieved by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analysis. Taken together, the MRP 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provided more information on the SARS-CoV-2 evolution inference relative to the normal phylogenetic tree based on full-length genomic sequences.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ltimately can we find some clues</a:t>
            </a:r>
            <a:r>
              <a:rPr lang="en-K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the origin of SARS-Cov-2?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101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full-length genomic sequences and protein-coding sequences (CDSs) of 102 SARS-CoV-2, 5 SARS-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 MERS-</a:t>
            </a:r>
            <a:r>
              <a:rPr lang="en-GB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11 bat coronaviruses were downloaded from NCBI Severe acute respiratory syndrome coronavirus 2 data hub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genomic sequences of SARS-CoV and bat coronaviruses, those showing high similarity with genomic sequences of SARS-CoV-2 were chosen.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031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Among genomic sequences of SARS-CoV and bat coronaviruses, those showing high similarity with genomic sequences of SARS-CoV-2 were chosen. 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integrity of sequences was checked, and the fragmented sequences were reconstructed.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9493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L-INS-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align a set of sequences containing sequences flanking around one align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domain.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this method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Flanking sequences are ignored in the pairwise alignment by the Smith-Waterman algorithm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Maximum likelihood (ML) trees based on full-length genomic sequences were constructed and estimated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PhyML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100 bootstraps resampling. The phylogenetic trees were visualized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FigTree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0565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</a:t>
            </a:r>
            <a:r>
              <a:rPr lang="en-KE" dirty="0" smtClean="0"/>
              <a:t>e shall see</a:t>
            </a:r>
            <a:r>
              <a:rPr lang="en-KE" baseline="0" dirty="0" smtClean="0"/>
              <a:t> what this means in a bit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567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matrix representation with parsimony (MRP)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K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pseudo-sequence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was built in this study.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Firstly, ten groups of CDSs for orthologous proteins in selected coronaviruses were organized using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OrthoMCL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613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construction steps of MRP pseudo-sequence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KE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briefly illustrated 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right</a:t>
            </a: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Firstly, ten groups of CDSs for orthologous proteins in selected coronaviruses were organized using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OrthoMCL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</a:t>
            </a:r>
            <a:endParaRPr lang="en-KE" sz="1200" b="0" i="0" kern="1200" baseline="300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repeated sequences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were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removed from the orthologous groups. 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CDSs of 120 coronaviruses were assigned to their corresponding orthologous protein groups 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align</a:t>
            </a:r>
            <a:r>
              <a:rPr lang="en-K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MAFFT with the L-INS-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method, followed with formation into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phylip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file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Clustal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Secondly, ML phylogenies by using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PhyML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were employed to build source phylogenetic trees based on each CDSs, with 100 bootstrap replications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Thirdly, the members of each clade making up the selected bipartitions (above 55% bootstrap support) are assigned an A or T, and custom-made scripts were applied to retrieve the Baum-Ragan matrix pseudo-sequences 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Fourthly, The pseudo-sequences of the coronaviruses were used to re-construct the phylogenetic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PhyM</a:t>
            </a:r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KE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addition, published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software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Clann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was also used to construct traditional MRP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supertree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60E2F5-0002-48A6-82F9-A8C3F346DF7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8273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KE" b="1" dirty="0" smtClean="0"/>
              <a:t>PhyloGENETIC SUPERTREE REVEALS DETAILED EVOLUTION OF SARS-COV-2</a:t>
            </a:r>
            <a:endParaRPr lang="en-GB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4808837"/>
            <a:ext cx="8676222" cy="1905000"/>
          </a:xfrm>
        </p:spPr>
        <p:txBody>
          <a:bodyPr/>
          <a:lstStyle/>
          <a:p>
            <a:r>
              <a:rPr lang="en-KE" dirty="0" smtClean="0"/>
              <a:t>PRESENTATION BY: MARK NJAMA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742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492" y="166816"/>
            <a:ext cx="3549121" cy="1371600"/>
          </a:xfrm>
        </p:spPr>
        <p:txBody>
          <a:bodyPr/>
          <a:lstStyle/>
          <a:p>
            <a:r>
              <a:rPr lang="en-KE" b="1" dirty="0" smtClean="0"/>
              <a:t>ML tree using full-length genomic sequences</a:t>
            </a:r>
            <a:endParaRPr lang="en-GB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492" y="1670221"/>
            <a:ext cx="3549121" cy="457405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</a:t>
            </a:r>
            <a:r>
              <a:rPr lang="en-KE" sz="2000" dirty="0" smtClean="0"/>
              <a:t>o the right  is the ML(maximum likelihood)  based off the full genomic sequences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W</a:t>
            </a:r>
            <a:r>
              <a:rPr lang="en-KE" sz="2000" dirty="0" smtClean="0"/>
              <a:t>ith MERS-CoV as the outgroup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T</a:t>
            </a:r>
            <a:r>
              <a:rPr lang="en-KE" sz="2000" dirty="0" smtClean="0"/>
              <a:t>he tree has very low clade resolution</a:t>
            </a:r>
            <a:endParaRPr lang="en-GB" sz="2000" dirty="0"/>
          </a:p>
        </p:txBody>
      </p:sp>
      <p:pic>
        <p:nvPicPr>
          <p:cNvPr id="5" name="图片 7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968" y="131805"/>
            <a:ext cx="7941275" cy="64090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513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effectLst/>
              </a:rPr>
              <a:t>Construction of phylogenetic </a:t>
            </a:r>
            <a:r>
              <a:rPr lang="en-GB" b="1" dirty="0" err="1">
                <a:effectLst/>
              </a:rPr>
              <a:t>supertrees</a:t>
            </a:r>
            <a:r>
              <a:rPr lang="en-GB" b="1" dirty="0">
                <a:effectLst/>
              </a:rPr>
              <a:t/>
            </a:r>
            <a:br>
              <a:rPr lang="en-GB" b="1" dirty="0">
                <a:effectLst/>
              </a:rPr>
            </a:b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effectLst/>
              </a:rPr>
              <a:t>B</a:t>
            </a:r>
            <a:r>
              <a:rPr lang="en-KE" dirty="0" smtClean="0">
                <a:effectLst/>
              </a:rPr>
              <a:t>uilt a </a:t>
            </a:r>
            <a:r>
              <a:rPr lang="en-GB" dirty="0" smtClean="0">
                <a:effectLst/>
              </a:rPr>
              <a:t>MRP</a:t>
            </a:r>
            <a:r>
              <a:rPr lang="en-KE" dirty="0" smtClean="0">
                <a:effectLst/>
              </a:rPr>
              <a:t>-</a:t>
            </a:r>
            <a:r>
              <a:rPr lang="en-GB" dirty="0" smtClean="0">
                <a:effectLst/>
              </a:rPr>
              <a:t>pseudo-sequence </a:t>
            </a:r>
            <a:r>
              <a:rPr lang="en-GB" dirty="0" err="1" smtClean="0">
                <a:effectLst/>
              </a:rPr>
              <a:t>supertree</a:t>
            </a:r>
            <a:endParaRPr lang="en-KE" dirty="0">
              <a:effectLst/>
            </a:endParaRPr>
          </a:p>
          <a:p>
            <a:r>
              <a:rPr lang="en-US" dirty="0">
                <a:effectLst/>
              </a:rPr>
              <a:t>CDSs for orthologous proteins </a:t>
            </a:r>
            <a:r>
              <a:rPr lang="en-US" dirty="0" smtClean="0">
                <a:effectLst/>
              </a:rPr>
              <a:t>were </a:t>
            </a:r>
            <a:r>
              <a:rPr lang="en-US" dirty="0">
                <a:effectLst/>
              </a:rPr>
              <a:t>organized using the </a:t>
            </a:r>
            <a:r>
              <a:rPr lang="en-US" dirty="0" err="1">
                <a:effectLst/>
              </a:rPr>
              <a:t>OrthoMCL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program</a:t>
            </a:r>
            <a:endParaRPr lang="en-KE" dirty="0">
              <a:effectLst/>
            </a:endParaRPr>
          </a:p>
          <a:p>
            <a:r>
              <a:rPr lang="en-US" dirty="0">
                <a:effectLst/>
              </a:rPr>
              <a:t>repeated sequences removed from the orthologous </a:t>
            </a:r>
            <a:r>
              <a:rPr lang="en-US" dirty="0" smtClean="0">
                <a:effectLst/>
              </a:rPr>
              <a:t>groups</a:t>
            </a:r>
            <a:endParaRPr lang="en-KE" dirty="0" smtClean="0">
              <a:effectLst/>
            </a:endParaRPr>
          </a:p>
          <a:p>
            <a:r>
              <a:rPr lang="en-US" dirty="0">
                <a:effectLst/>
              </a:rPr>
              <a:t>The CDSs 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were assigned to their corresponding orthologous protein </a:t>
            </a:r>
            <a:r>
              <a:rPr lang="en-US" dirty="0" smtClean="0">
                <a:effectLst/>
              </a:rPr>
              <a:t>groups</a:t>
            </a:r>
            <a:endParaRPr lang="en-KE" dirty="0" smtClean="0">
              <a:effectLst/>
            </a:endParaRPr>
          </a:p>
          <a:p>
            <a:r>
              <a:rPr lang="en-US" dirty="0">
                <a:effectLst/>
              </a:rPr>
              <a:t> aligned by </a:t>
            </a:r>
            <a:r>
              <a:rPr lang="en-US" dirty="0" smtClean="0">
                <a:effectLst/>
              </a:rPr>
              <a:t>MAFFT</a:t>
            </a:r>
            <a:r>
              <a:rPr lang="en-US" dirty="0">
                <a:effectLst/>
              </a:rPr>
              <a:t> with the L-INS-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method</a:t>
            </a:r>
            <a:r>
              <a:rPr lang="en-KE" dirty="0">
                <a:effectLst/>
              </a:rPr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26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249" y="133865"/>
            <a:ext cx="3549121" cy="1371600"/>
          </a:xfrm>
        </p:spPr>
        <p:txBody>
          <a:bodyPr/>
          <a:lstStyle/>
          <a:p>
            <a:r>
              <a:rPr lang="en-GB" b="1" dirty="0">
                <a:effectLst/>
              </a:rPr>
              <a:t>MRP pseudo-sequence </a:t>
            </a:r>
            <a:r>
              <a:rPr lang="en-GB" b="1" dirty="0" err="1">
                <a:effectLst/>
              </a:rPr>
              <a:t>supertree</a:t>
            </a:r>
            <a:r>
              <a:rPr lang="en-GB" b="1" dirty="0">
                <a:effectLst/>
              </a:rPr>
              <a:t> method</a:t>
            </a:r>
            <a:endParaRPr lang="en-GB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390" y="1670222"/>
            <a:ext cx="3549121" cy="510951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effectLst/>
              </a:rPr>
              <a:t>P</a:t>
            </a:r>
            <a:r>
              <a:rPr lang="en-KE" sz="2000" dirty="0" smtClean="0">
                <a:effectLst/>
              </a:rPr>
              <a:t>rotein sequence alignment of homogenous gene groups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E" sz="2000" dirty="0" smtClean="0">
                <a:effectLst/>
              </a:rPr>
              <a:t>ML gene treee 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E" sz="2000" dirty="0" smtClean="0">
                <a:effectLst/>
              </a:rPr>
              <a:t>MRP psudo sequence 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E" sz="2000" dirty="0" smtClean="0">
                <a:effectLst/>
              </a:rPr>
              <a:t>ML analysis and supertree reconstructions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In </a:t>
            </a:r>
            <a:r>
              <a:rPr lang="en-US" sz="2000" dirty="0" smtClean="0">
                <a:effectLst/>
              </a:rPr>
              <a:t>addition,</a:t>
            </a:r>
            <a:r>
              <a:rPr lang="en-KE" sz="2000" dirty="0" smtClean="0">
                <a:effectLst/>
              </a:rPr>
              <a:t> </a:t>
            </a:r>
            <a:r>
              <a:rPr lang="en-US" sz="2000" dirty="0" err="1" smtClean="0">
                <a:effectLst/>
              </a:rPr>
              <a:t>Clann</a:t>
            </a:r>
            <a:r>
              <a:rPr lang="en-US" sz="2000" dirty="0" smtClean="0">
                <a:effectLst/>
              </a:rPr>
              <a:t> </a:t>
            </a:r>
            <a:r>
              <a:rPr lang="en-KE" sz="2000" dirty="0" smtClean="0">
                <a:effectLst/>
              </a:rPr>
              <a:t> software</a:t>
            </a:r>
            <a:r>
              <a:rPr lang="en-US" sz="2000" dirty="0" smtClean="0">
                <a:effectLst/>
              </a:rPr>
              <a:t> </a:t>
            </a:r>
            <a:r>
              <a:rPr lang="en-US" sz="2000" dirty="0">
                <a:effectLst/>
              </a:rPr>
              <a:t>was also used to construct traditional MRP </a:t>
            </a:r>
            <a:r>
              <a:rPr lang="en-US" sz="2000" dirty="0" err="1">
                <a:effectLst/>
              </a:rPr>
              <a:t>supertree</a:t>
            </a:r>
            <a:r>
              <a:rPr lang="en-US" sz="2000" dirty="0">
                <a:effectLst/>
              </a:rPr>
              <a:t> </a:t>
            </a:r>
            <a:endParaRPr lang="en-KE" sz="2000" dirty="0" smtClean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1026" name="Picture 2" descr="Figure 1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09" y="609600"/>
            <a:ext cx="6174194" cy="608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55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620" y="2430236"/>
            <a:ext cx="9905998" cy="1905000"/>
          </a:xfrm>
        </p:spPr>
        <p:txBody>
          <a:bodyPr/>
          <a:lstStyle/>
          <a:p>
            <a:pPr algn="ctr"/>
            <a:r>
              <a:rPr lang="en-KE" b="1" dirty="0" smtClean="0"/>
              <a:t>results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36007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 smtClean="0"/>
              <a:t>results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</a:t>
            </a:r>
            <a:r>
              <a:rPr lang="en-KE" dirty="0" smtClean="0"/>
              <a:t>ivergent locations of viruses were consistent with that from ML tree</a:t>
            </a:r>
          </a:p>
          <a:p>
            <a:r>
              <a:rPr lang="en-US" dirty="0" smtClean="0">
                <a:effectLst/>
              </a:rPr>
              <a:t>MRP </a:t>
            </a:r>
            <a:r>
              <a:rPr lang="en-US" dirty="0">
                <a:effectLst/>
              </a:rPr>
              <a:t>pseudo-sequence </a:t>
            </a:r>
            <a:r>
              <a:rPr lang="en-US" dirty="0" err="1">
                <a:effectLst/>
              </a:rPr>
              <a:t>supertree</a:t>
            </a:r>
            <a:r>
              <a:rPr lang="en-US" dirty="0">
                <a:effectLst/>
              </a:rPr>
              <a:t> analysis showed more resolution power than ML </a:t>
            </a:r>
            <a:r>
              <a:rPr lang="en-US" dirty="0" smtClean="0">
                <a:effectLst/>
              </a:rPr>
              <a:t>tree</a:t>
            </a:r>
            <a:endParaRPr lang="en-KE" dirty="0" smtClean="0">
              <a:effectLst/>
            </a:endParaRPr>
          </a:p>
          <a:p>
            <a:r>
              <a:rPr lang="en-US" dirty="0" err="1" smtClean="0">
                <a:effectLst/>
              </a:rPr>
              <a:t>supertree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successfully identified civet-sampled coronavirus AY572035 to be the closest ancestor of the </a:t>
            </a:r>
            <a:r>
              <a:rPr lang="en-US" dirty="0" smtClean="0">
                <a:effectLst/>
              </a:rPr>
              <a:t>SARS-CoV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522792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218" y="171450"/>
            <a:ext cx="3549121" cy="784285"/>
          </a:xfrm>
        </p:spPr>
        <p:txBody>
          <a:bodyPr/>
          <a:lstStyle/>
          <a:p>
            <a:pPr algn="ctr"/>
            <a:r>
              <a:rPr lang="en-KE" b="1" dirty="0" smtClean="0"/>
              <a:t>results</a:t>
            </a:r>
            <a:endParaRPr lang="en-GB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218" y="2008413"/>
            <a:ext cx="3549121" cy="3749835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KE" sz="2000" dirty="0" smtClean="0"/>
              <a:t>the super tree reveals: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</a:t>
            </a:r>
            <a:r>
              <a:rPr lang="en-KE" sz="2000" dirty="0" smtClean="0"/>
              <a:t>ivet cov is the closets ancestor of SARS-cov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D</a:t>
            </a:r>
            <a:r>
              <a:rPr lang="en-KE" sz="2000" dirty="0" smtClean="0"/>
              <a:t>ivergent locations of viruses were consistent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C</a:t>
            </a:r>
            <a:r>
              <a:rPr lang="en-KE" sz="2000" dirty="0" smtClean="0"/>
              <a:t>lear evolutionary history of SARS-CoV-2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The reliability </a:t>
            </a:r>
            <a:r>
              <a:rPr lang="en-KE" sz="2000" dirty="0" smtClean="0">
                <a:effectLst/>
              </a:rPr>
              <a:t> </a:t>
            </a:r>
            <a:r>
              <a:rPr lang="en-US" sz="2000" dirty="0" smtClean="0">
                <a:effectLst/>
              </a:rPr>
              <a:t>guaranteed </a:t>
            </a:r>
            <a:r>
              <a:rPr lang="en-US" sz="2000" dirty="0">
                <a:effectLst/>
              </a:rPr>
              <a:t>by high bootstrap values between 55 and 95.</a:t>
            </a:r>
            <a:endParaRPr lang="en-GB" sz="2000" dirty="0"/>
          </a:p>
        </p:txBody>
      </p:sp>
      <p:pic>
        <p:nvPicPr>
          <p:cNvPr id="2050" name="Picture 2" descr="Fig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3157" y="171450"/>
            <a:ext cx="8093527" cy="652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0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8462" y="0"/>
            <a:ext cx="9905998" cy="1351005"/>
          </a:xfrm>
        </p:spPr>
        <p:txBody>
          <a:bodyPr/>
          <a:lstStyle/>
          <a:p>
            <a:pPr algn="ctr"/>
            <a:r>
              <a:rPr lang="en-KE" b="1" dirty="0" smtClean="0"/>
              <a:t>ML tree vs supertree</a:t>
            </a:r>
            <a:endParaRPr lang="en-GB" b="1" dirty="0"/>
          </a:p>
        </p:txBody>
      </p:sp>
      <p:pic>
        <p:nvPicPr>
          <p:cNvPr id="4" name="图片 7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2" y="1672281"/>
            <a:ext cx="5400322" cy="5022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 descr="Fig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4768" y="1672281"/>
            <a:ext cx="6211916" cy="502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857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524" y="192560"/>
            <a:ext cx="3549121" cy="1371600"/>
          </a:xfrm>
        </p:spPr>
        <p:txBody>
          <a:bodyPr/>
          <a:lstStyle/>
          <a:p>
            <a:r>
              <a:rPr lang="en-GB" b="1" dirty="0">
                <a:effectLst/>
              </a:rPr>
              <a:t>Source phylogenetic ML trees </a:t>
            </a:r>
            <a:endParaRPr lang="en-GB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8524" y="1677759"/>
            <a:ext cx="3549121" cy="48781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</a:t>
            </a:r>
            <a:r>
              <a:rPr lang="en-KE" sz="2000" dirty="0" smtClean="0"/>
              <a:t>igure a contains </a:t>
            </a:r>
            <a:r>
              <a:rPr lang="en-GB" sz="2000" dirty="0">
                <a:effectLst/>
              </a:rPr>
              <a:t> </a:t>
            </a:r>
            <a:r>
              <a:rPr lang="en-GB" sz="2000" dirty="0" smtClean="0">
                <a:effectLst/>
              </a:rPr>
              <a:t>ORF1ab</a:t>
            </a:r>
            <a:endParaRPr lang="en-KE" sz="2000" dirty="0" smtClean="0"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effectLst/>
              </a:rPr>
              <a:t>F</a:t>
            </a:r>
            <a:r>
              <a:rPr lang="en-KE" sz="2000" dirty="0" smtClean="0">
                <a:effectLst/>
              </a:rPr>
              <a:t>igure b contains spike protein genes</a:t>
            </a:r>
            <a:r>
              <a:rPr lang="en-KE" sz="20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</a:t>
            </a:r>
            <a:r>
              <a:rPr lang="en-KE" sz="2000" dirty="0" smtClean="0"/>
              <a:t>igure c contains the genes for m protein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</a:t>
            </a:r>
            <a:r>
              <a:rPr lang="en-KE" sz="2000" dirty="0" smtClean="0"/>
              <a:t>igure d contains the genes from N protein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</a:t>
            </a:r>
            <a:r>
              <a:rPr lang="en-KE" sz="2000" dirty="0" smtClean="0"/>
              <a:t>- orf3a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G</a:t>
            </a:r>
            <a:r>
              <a:rPr lang="en-KE" sz="2000" dirty="0" smtClean="0"/>
              <a:t>- orf6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H</a:t>
            </a:r>
            <a:r>
              <a:rPr lang="en-KE" sz="2000" dirty="0" smtClean="0"/>
              <a:t>- orf7a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KE" sz="2000" dirty="0" smtClean="0"/>
              <a:t>i- orf8a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E" sz="2000" dirty="0" smtClean="0"/>
          </a:p>
        </p:txBody>
      </p:sp>
      <p:pic>
        <p:nvPicPr>
          <p:cNvPr id="3074" name="Picture 2" descr="Figure 3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993" y="457200"/>
            <a:ext cx="8017328" cy="6098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28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894" y="2108886"/>
            <a:ext cx="9905998" cy="1905000"/>
          </a:xfrm>
        </p:spPr>
        <p:txBody>
          <a:bodyPr/>
          <a:lstStyle/>
          <a:p>
            <a:pPr algn="ctr"/>
            <a:r>
              <a:rPr lang="en-GB" b="1" dirty="0" smtClean="0"/>
              <a:t>V</a:t>
            </a:r>
            <a:r>
              <a:rPr lang="en-KE" b="1" dirty="0" smtClean="0"/>
              <a:t>alidation of MRP supertree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123004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b="1" dirty="0" smtClean="0"/>
              <a:t>VALIDATION OF mrp supertree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E" dirty="0" smtClean="0"/>
              <a:t>ALF simulation to compare full-length genomic tree and MRP supertree</a:t>
            </a:r>
          </a:p>
          <a:p>
            <a:r>
              <a:rPr lang="en-US" dirty="0">
                <a:effectLst/>
              </a:rPr>
              <a:t>In addition,</a:t>
            </a:r>
            <a:r>
              <a:rPr lang="en-KE" dirty="0">
                <a:effectLst/>
              </a:rPr>
              <a:t> </a:t>
            </a:r>
            <a:r>
              <a:rPr lang="en-US" dirty="0" err="1">
                <a:effectLst/>
              </a:rPr>
              <a:t>Clann</a:t>
            </a:r>
            <a:r>
              <a:rPr lang="en-US" dirty="0">
                <a:effectLst/>
              </a:rPr>
              <a:t> </a:t>
            </a:r>
            <a:r>
              <a:rPr lang="en-KE" dirty="0">
                <a:effectLst/>
              </a:rPr>
              <a:t> software</a:t>
            </a:r>
            <a:r>
              <a:rPr lang="en-US" dirty="0">
                <a:effectLst/>
              </a:rPr>
              <a:t> was also used to construct traditional MRP </a:t>
            </a:r>
            <a:r>
              <a:rPr lang="en-US" dirty="0" err="1">
                <a:effectLst/>
              </a:rPr>
              <a:t>supertree</a:t>
            </a:r>
            <a:r>
              <a:rPr lang="en-US" dirty="0">
                <a:effectLst/>
              </a:rPr>
              <a:t> </a:t>
            </a:r>
            <a:endParaRPr lang="en-KE" dirty="0">
              <a:effectLst/>
            </a:endParaRPr>
          </a:p>
          <a:p>
            <a:endParaRPr lang="en-KE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4912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Table</a:t>
            </a:r>
            <a:r>
              <a:rPr lang="en-KE" b="1" dirty="0" smtClean="0"/>
              <a:t> of content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07741"/>
            <a:ext cx="9905998" cy="3583459"/>
          </a:xfrm>
        </p:spPr>
        <p:txBody>
          <a:bodyPr/>
          <a:lstStyle/>
          <a:p>
            <a:r>
              <a:rPr lang="en-KE" dirty="0" smtClean="0"/>
              <a:t>INTRODUCTION</a:t>
            </a:r>
          </a:p>
          <a:p>
            <a:r>
              <a:rPr lang="en-KE" dirty="0" smtClean="0"/>
              <a:t>METHODOLOGY</a:t>
            </a:r>
          </a:p>
          <a:p>
            <a:r>
              <a:rPr lang="en-KE" dirty="0" smtClean="0"/>
              <a:t>RESULTS INTERPRETATION</a:t>
            </a:r>
          </a:p>
          <a:p>
            <a:r>
              <a:rPr lang="en-KE" dirty="0" smtClean="0"/>
              <a:t>VALIDATION OF MRP SUPERTREE</a:t>
            </a:r>
          </a:p>
          <a:p>
            <a:r>
              <a:rPr lang="en-KE" dirty="0" smtClean="0"/>
              <a:t>MUTATION SITES</a:t>
            </a:r>
          </a:p>
          <a:p>
            <a:r>
              <a:rPr lang="en-KE" dirty="0" smtClean="0"/>
              <a:t>ADVANTAGES AND LIMITATIONS</a:t>
            </a:r>
            <a:endParaRPr lang="en-KE" dirty="0"/>
          </a:p>
          <a:p>
            <a:r>
              <a:rPr lang="en-KE" dirty="0" smtClean="0"/>
              <a:t>CONCLUSION</a:t>
            </a:r>
          </a:p>
          <a:p>
            <a:pPr marL="0" indent="0">
              <a:buNone/>
            </a:pPr>
            <a:endParaRPr lang="en-KE" dirty="0" smtClean="0"/>
          </a:p>
        </p:txBody>
      </p:sp>
    </p:spTree>
    <p:extLst>
      <p:ext uri="{BB962C8B-B14F-4D97-AF65-F5344CB8AC3E}">
        <p14:creationId xmlns:p14="http://schemas.microsoft.com/office/powerpoint/2010/main" val="176579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66" y="150340"/>
            <a:ext cx="3549121" cy="1175951"/>
          </a:xfrm>
        </p:spPr>
        <p:txBody>
          <a:bodyPr/>
          <a:lstStyle/>
          <a:p>
            <a:r>
              <a:rPr lang="en-GB" b="1" dirty="0" smtClean="0"/>
              <a:t>A</a:t>
            </a:r>
            <a:r>
              <a:rPr lang="en-KE" b="1" dirty="0" smtClean="0"/>
              <a:t>ritificial life framwork</a:t>
            </a:r>
            <a:endParaRPr lang="en-GB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967" y="1736124"/>
            <a:ext cx="3549121" cy="5018903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</a:t>
            </a:r>
            <a:r>
              <a:rPr lang="en-KE" sz="2000" dirty="0" smtClean="0"/>
              <a:t>igure a. </a:t>
            </a:r>
            <a:r>
              <a:rPr lang="en-GB" sz="2000" dirty="0" smtClean="0"/>
              <a:t>I</a:t>
            </a:r>
            <a:r>
              <a:rPr lang="en-KE" sz="2000" dirty="0" smtClean="0"/>
              <a:t>s the real tree generated by ALF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</a:t>
            </a:r>
            <a:r>
              <a:rPr lang="en-KE" sz="2000" dirty="0" smtClean="0"/>
              <a:t>igure b.  </a:t>
            </a:r>
            <a:r>
              <a:rPr lang="en-GB" sz="2000" dirty="0" smtClean="0"/>
              <a:t>I</a:t>
            </a:r>
            <a:r>
              <a:rPr lang="en-KE" sz="2000" dirty="0" smtClean="0"/>
              <a:t>s the ML full-length genomic sequence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</a:t>
            </a:r>
            <a:r>
              <a:rPr lang="en-KE" sz="2000" dirty="0" smtClean="0"/>
              <a:t>igure c the is the MRPpsudo-sequence supertree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F</a:t>
            </a:r>
            <a:r>
              <a:rPr lang="en-KE" sz="2000" dirty="0" smtClean="0"/>
              <a:t>igure d is the MRP supertree constructed using  clann(v4.24)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I</a:t>
            </a:r>
            <a:r>
              <a:rPr lang="en-KE" sz="2000" dirty="0" smtClean="0"/>
              <a:t>nconsistent node and taxa have been pointed out with a red arrow and square respectively.</a:t>
            </a:r>
            <a:endParaRPr lang="en-GB" sz="2000" dirty="0"/>
          </a:p>
        </p:txBody>
      </p:sp>
      <p:pic>
        <p:nvPicPr>
          <p:cNvPr id="5" name="图片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812" y="150340"/>
            <a:ext cx="6775149" cy="65223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652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132" y="2207741"/>
            <a:ext cx="9905998" cy="1905000"/>
          </a:xfrm>
        </p:spPr>
        <p:txBody>
          <a:bodyPr/>
          <a:lstStyle/>
          <a:p>
            <a:pPr algn="ctr"/>
            <a:r>
              <a:rPr lang="en-KE" b="1" dirty="0" smtClean="0"/>
              <a:t>MUTATION SITES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777763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873" y="172995"/>
            <a:ext cx="3549121" cy="736184"/>
          </a:xfrm>
        </p:spPr>
        <p:txBody>
          <a:bodyPr/>
          <a:lstStyle/>
          <a:p>
            <a:r>
              <a:rPr lang="en-GB" b="1" dirty="0" smtClean="0"/>
              <a:t>M</a:t>
            </a:r>
            <a:r>
              <a:rPr lang="en-KE" b="1" dirty="0" smtClean="0"/>
              <a:t>utation sites</a:t>
            </a:r>
            <a:endParaRPr lang="en-GB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03812" y="285750"/>
            <a:ext cx="7003823" cy="649060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0872" y="1175031"/>
            <a:ext cx="3549121" cy="411366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N</a:t>
            </a:r>
            <a:r>
              <a:rPr lang="en-KE" sz="2000" dirty="0" smtClean="0"/>
              <a:t>ine clades identified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</a:rPr>
              <a:t>displayed an evolutionary scenario of the SARS-CoV-2s in human </a:t>
            </a:r>
            <a:r>
              <a:rPr lang="en-US" sz="2000" dirty="0" smtClean="0">
                <a:effectLst/>
              </a:rPr>
              <a:t>hosts</a:t>
            </a:r>
            <a:r>
              <a:rPr lang="en-KE" sz="2000" dirty="0" smtClean="0">
                <a:effectLst/>
              </a:rPr>
              <a:t>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/>
              <a:t>M</a:t>
            </a:r>
            <a:r>
              <a:rPr lang="en-KE" sz="2000" dirty="0" smtClean="0"/>
              <a:t>utations within 5 viral proteins are seen</a:t>
            </a:r>
            <a:endParaRPr lang="en-KE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07727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</a:t>
            </a:r>
            <a:r>
              <a:rPr lang="en-KE" dirty="0" smtClean="0"/>
              <a:t>utation sites...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SARS-CoV-2s from the USA displayed common mutation in clades of A, C, D, F, H, and I</a:t>
            </a:r>
            <a:r>
              <a:rPr lang="en-US" dirty="0" smtClean="0">
                <a:effectLst/>
              </a:rPr>
              <a:t>,</a:t>
            </a:r>
            <a:endParaRPr lang="en-KE" dirty="0">
              <a:effectLst/>
            </a:endParaRPr>
          </a:p>
          <a:p>
            <a:r>
              <a:rPr lang="en-GB" dirty="0" smtClean="0">
                <a:effectLst/>
              </a:rPr>
              <a:t>D</a:t>
            </a:r>
            <a:r>
              <a:rPr lang="en-KE" dirty="0" smtClean="0">
                <a:effectLst/>
              </a:rPr>
              <a:t>etection of identical mutations in ORF3a protein (G251v) in clade 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7465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967" y="166816"/>
            <a:ext cx="3549121" cy="1011195"/>
          </a:xfrm>
        </p:spPr>
        <p:txBody>
          <a:bodyPr/>
          <a:lstStyle/>
          <a:p>
            <a:pPr algn="ctr"/>
            <a:r>
              <a:rPr lang="en-GB" b="1" dirty="0"/>
              <a:t>C</a:t>
            </a:r>
            <a:r>
              <a:rPr lang="en-KE" b="1" dirty="0"/>
              <a:t>lues to the origin of SARS-COV-2</a:t>
            </a:r>
            <a:endParaRPr lang="en-GB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08829" y="1178011"/>
            <a:ext cx="5943600" cy="539578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>
          <a:xfrm>
            <a:off x="185821" y="1670220"/>
            <a:ext cx="3549121" cy="461524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tx1"/>
                </a:solidFill>
                <a:effectLst/>
              </a:rPr>
              <a:t>MRP </a:t>
            </a:r>
            <a:r>
              <a:rPr lang="en-US" sz="2000" dirty="0">
                <a:solidFill>
                  <a:schemeClr val="tx1"/>
                </a:solidFill>
                <a:effectLst/>
              </a:rPr>
              <a:t>pseudo-sequence </a:t>
            </a:r>
            <a:r>
              <a:rPr lang="en-US" sz="2000" dirty="0" err="1">
                <a:solidFill>
                  <a:schemeClr val="tx1"/>
                </a:solidFill>
                <a:effectLst/>
              </a:rPr>
              <a:t>supertree</a:t>
            </a:r>
            <a:r>
              <a:rPr lang="en-US" sz="2000" dirty="0">
                <a:solidFill>
                  <a:schemeClr val="tx1"/>
                </a:solidFill>
                <a:effectLst/>
              </a:rPr>
              <a:t> and ML tree exhibited, RaTG13 (MN996532), bat-SL-CoVZC45 (MG772933), bat-SL-CoVZXC21 (MG772934) and SARS-CoV-2s formed one major </a:t>
            </a:r>
            <a:r>
              <a:rPr lang="en-US" sz="2000" dirty="0" smtClean="0">
                <a:solidFill>
                  <a:schemeClr val="tx1"/>
                </a:solidFill>
                <a:effectLst/>
              </a:rPr>
              <a:t>clade</a:t>
            </a:r>
            <a:endParaRPr lang="en-KE" sz="2000" dirty="0" smtClean="0">
              <a:solidFill>
                <a:schemeClr val="tx1"/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effectLst/>
              </a:rPr>
              <a:t>phylogenetic distance of SARS-CoV-2s and RaTG13 was distinctly exhibited in the MRP pseudo-sequence </a:t>
            </a:r>
            <a:r>
              <a:rPr lang="en-US" sz="2000" dirty="0" err="1">
                <a:solidFill>
                  <a:schemeClr val="tx1"/>
                </a:solidFill>
                <a:effectLst/>
              </a:rPr>
              <a:t>supertree</a:t>
            </a: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KE" sz="20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6347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035" y="2001795"/>
            <a:ext cx="9905998" cy="1905000"/>
          </a:xfrm>
        </p:spPr>
        <p:txBody>
          <a:bodyPr/>
          <a:lstStyle/>
          <a:p>
            <a:pPr algn="ctr"/>
            <a:r>
              <a:rPr lang="en-KE" b="1" dirty="0" smtClean="0"/>
              <a:t>ADVANTAGES AND LIMITATIONS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152317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 smtClean="0"/>
              <a:t>ADVANTAGES AND LIMITATIONS</a:t>
            </a:r>
            <a:endParaRPr lang="en-GB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E" dirty="0" smtClean="0"/>
              <a:t>ADVANTAGES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sz="2000" dirty="0" smtClean="0"/>
              <a:t>H</a:t>
            </a:r>
            <a:r>
              <a:rPr lang="en-KE" sz="2000" dirty="0" smtClean="0"/>
              <a:t>igher clade resolution.</a:t>
            </a:r>
            <a:endParaRPr lang="en-KE" sz="2000" dirty="0"/>
          </a:p>
          <a:p>
            <a:r>
              <a:rPr lang="en-US" sz="2000" dirty="0">
                <a:effectLst/>
              </a:rPr>
              <a:t>combine data in various forms, </a:t>
            </a:r>
            <a:r>
              <a:rPr lang="en-US" sz="2000" dirty="0" smtClean="0">
                <a:effectLst/>
              </a:rPr>
              <a:t>to </a:t>
            </a:r>
            <a:r>
              <a:rPr lang="en-US" sz="2000" dirty="0">
                <a:effectLst/>
              </a:rPr>
              <a:t>produce the overall finest </a:t>
            </a:r>
            <a:r>
              <a:rPr lang="en-US" sz="2000" dirty="0" err="1">
                <a:effectLst/>
              </a:rPr>
              <a:t>supertree</a:t>
            </a:r>
            <a:r>
              <a:rPr lang="en-US" sz="2000" dirty="0">
                <a:effectLst/>
              </a:rPr>
              <a:t>. </a:t>
            </a:r>
            <a:endParaRPr lang="en-KE" sz="2000" dirty="0">
              <a:effectLst/>
            </a:endParaRPr>
          </a:p>
          <a:p>
            <a:r>
              <a:rPr lang="en-GB" sz="2000" dirty="0" smtClean="0">
                <a:effectLst/>
              </a:rPr>
              <a:t>W</a:t>
            </a:r>
            <a:r>
              <a:rPr lang="en-KE" sz="2000" dirty="0" smtClean="0">
                <a:effectLst/>
              </a:rPr>
              <a:t>idely used for datasets with large genome sizes.</a:t>
            </a:r>
            <a:endParaRPr lang="en-GB" sz="20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KE" dirty="0" smtClean="0"/>
              <a:t>LIMITATIONS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effectLst/>
              </a:rPr>
              <a:t> loss of information caused by using the </a:t>
            </a:r>
            <a:r>
              <a:rPr lang="en-US" sz="2000" dirty="0" smtClean="0">
                <a:effectLst/>
              </a:rPr>
              <a:t>source </a:t>
            </a:r>
            <a:r>
              <a:rPr lang="en-US" sz="2000" dirty="0">
                <a:effectLst/>
              </a:rPr>
              <a:t>trees to </a:t>
            </a:r>
            <a:r>
              <a:rPr lang="en-US" sz="2000" dirty="0" smtClean="0">
                <a:effectLst/>
              </a:rPr>
              <a:t>re-construct</a:t>
            </a:r>
            <a:r>
              <a:rPr lang="en-KE" sz="2000" dirty="0" smtClean="0">
                <a:effectLst/>
              </a:rPr>
              <a:t>.</a:t>
            </a:r>
          </a:p>
          <a:p>
            <a:r>
              <a:rPr lang="en-GB" sz="2000" dirty="0" smtClean="0">
                <a:effectLst/>
              </a:rPr>
              <a:t>O</a:t>
            </a:r>
            <a:r>
              <a:rPr lang="en-KE" sz="2000" dirty="0" smtClean="0">
                <a:effectLst/>
              </a:rPr>
              <a:t>nly recently used for organisms with small genome sizes.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8515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4894" y="2224216"/>
            <a:ext cx="9905998" cy="1905000"/>
          </a:xfrm>
        </p:spPr>
        <p:txBody>
          <a:bodyPr/>
          <a:lstStyle/>
          <a:p>
            <a:pPr algn="ctr"/>
            <a:r>
              <a:rPr lang="en-KE" b="1" dirty="0" smtClean="0"/>
              <a:t>CONCLUSION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11310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KE" b="1" dirty="0" smtClean="0"/>
              <a:t>CONCLUSION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709087"/>
          </a:xfrm>
        </p:spPr>
        <p:txBody>
          <a:bodyPr/>
          <a:lstStyle/>
          <a:p>
            <a:r>
              <a:rPr lang="en-US" dirty="0">
                <a:effectLst/>
              </a:rPr>
              <a:t>The </a:t>
            </a:r>
            <a:r>
              <a:rPr lang="en-US" dirty="0" err="1">
                <a:effectLst/>
              </a:rPr>
              <a:t>supertree</a:t>
            </a:r>
            <a:r>
              <a:rPr lang="en-US" dirty="0">
                <a:effectLst/>
              </a:rPr>
              <a:t> method is a powerful approach </a:t>
            </a:r>
            <a:endParaRPr lang="en-KE" dirty="0" smtClean="0">
              <a:effectLst/>
            </a:endParaRPr>
          </a:p>
          <a:p>
            <a:r>
              <a:rPr lang="en-GB" dirty="0" smtClean="0">
                <a:effectLst/>
              </a:rPr>
              <a:t>H</a:t>
            </a:r>
            <a:r>
              <a:rPr lang="en-KE" dirty="0" smtClean="0">
                <a:effectLst/>
              </a:rPr>
              <a:t>igher resolution for phylogenetic analysis</a:t>
            </a:r>
          </a:p>
          <a:p>
            <a:r>
              <a:rPr lang="en-US" dirty="0">
                <a:effectLst/>
              </a:rPr>
              <a:t>distance </a:t>
            </a:r>
            <a:r>
              <a:rPr lang="en-US" dirty="0" smtClean="0">
                <a:effectLst/>
              </a:rPr>
              <a:t>in clade</a:t>
            </a:r>
            <a:r>
              <a:rPr lang="en-KE" dirty="0" smtClean="0">
                <a:effectLst/>
              </a:rPr>
              <a:t>s can </a:t>
            </a:r>
            <a:r>
              <a:rPr lang="en-US" dirty="0" smtClean="0">
                <a:effectLst/>
              </a:rPr>
              <a:t>only be </a:t>
            </a:r>
            <a:r>
              <a:rPr lang="en-US" dirty="0">
                <a:effectLst/>
              </a:rPr>
              <a:t>detected by MRP pseudo-sequence </a:t>
            </a:r>
            <a:r>
              <a:rPr lang="en-US" dirty="0" err="1">
                <a:effectLst/>
              </a:rPr>
              <a:t>supertree</a:t>
            </a:r>
            <a:r>
              <a:rPr lang="en-US" dirty="0" smtClean="0">
                <a:effectLst/>
              </a:rPr>
              <a:t>.</a:t>
            </a:r>
            <a:endParaRPr lang="en-KE" dirty="0" smtClean="0">
              <a:effectLst/>
            </a:endParaRPr>
          </a:p>
          <a:p>
            <a:r>
              <a:rPr lang="en-GB" dirty="0" smtClean="0">
                <a:effectLst/>
              </a:rPr>
              <a:t>S</a:t>
            </a:r>
            <a:r>
              <a:rPr lang="en-KE" dirty="0" smtClean="0">
                <a:effectLst/>
              </a:rPr>
              <a:t>tudy </a:t>
            </a:r>
            <a:r>
              <a:rPr lang="en-US" dirty="0" smtClean="0">
                <a:effectLst/>
              </a:rPr>
              <a:t>revealed </a:t>
            </a:r>
            <a:r>
              <a:rPr lang="en-US" dirty="0">
                <a:effectLst/>
              </a:rPr>
              <a:t>various common mutations in </a:t>
            </a:r>
            <a:r>
              <a:rPr lang="en-US" dirty="0" smtClean="0">
                <a:effectLst/>
              </a:rPr>
              <a:t>SARS-CoV-2</a:t>
            </a:r>
            <a:endParaRPr lang="en-KE" dirty="0" smtClean="0">
              <a:effectLst/>
            </a:endParaRPr>
          </a:p>
          <a:p>
            <a:r>
              <a:rPr lang="en-KE" dirty="0" smtClean="0">
                <a:effectLst/>
              </a:rPr>
              <a:t>R</a:t>
            </a:r>
            <a:r>
              <a:rPr lang="en-US" dirty="0" err="1" smtClean="0">
                <a:effectLst/>
              </a:rPr>
              <a:t>ationally</a:t>
            </a:r>
            <a:r>
              <a:rPr lang="en-US" dirty="0" smtClean="0">
                <a:effectLst/>
              </a:rPr>
              <a:t> e</a:t>
            </a:r>
            <a:r>
              <a:rPr lang="en-KE" dirty="0" smtClean="0">
                <a:effectLst/>
              </a:rPr>
              <a:t>valuated </a:t>
            </a:r>
            <a:r>
              <a:rPr lang="en-US" dirty="0">
                <a:effectLst/>
              </a:rPr>
              <a:t>RaTG13 </a:t>
            </a:r>
            <a:r>
              <a:rPr lang="en-KE" dirty="0" smtClean="0">
                <a:effectLst/>
              </a:rPr>
              <a:t> to </a:t>
            </a:r>
            <a:r>
              <a:rPr lang="en-US" dirty="0" smtClean="0">
                <a:effectLst/>
              </a:rPr>
              <a:t>be </a:t>
            </a:r>
            <a:r>
              <a:rPr lang="en-US" dirty="0">
                <a:effectLst/>
              </a:rPr>
              <a:t>the last common ancestor of SARS-CoV-2s,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862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3132" y="2001795"/>
            <a:ext cx="9905998" cy="1927654"/>
          </a:xfrm>
        </p:spPr>
        <p:txBody>
          <a:bodyPr>
            <a:normAutofit/>
          </a:bodyPr>
          <a:lstStyle/>
          <a:p>
            <a:pPr algn="ctr"/>
            <a:r>
              <a:rPr lang="en-GB" sz="8800" b="1" dirty="0" smtClean="0"/>
              <a:t>T</a:t>
            </a:r>
            <a:r>
              <a:rPr lang="en-KE" sz="8800" b="1" dirty="0" smtClean="0"/>
              <a:t>hank you </a:t>
            </a:r>
            <a:endParaRPr lang="en-GB" sz="8800" b="1" dirty="0"/>
          </a:p>
        </p:txBody>
      </p:sp>
    </p:spTree>
    <p:extLst>
      <p:ext uri="{BB962C8B-B14F-4D97-AF65-F5344CB8AC3E}">
        <p14:creationId xmlns:p14="http://schemas.microsoft.com/office/powerpoint/2010/main" val="2522086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9577" y="1924050"/>
            <a:ext cx="9905998" cy="1905000"/>
          </a:xfrm>
        </p:spPr>
        <p:txBody>
          <a:bodyPr/>
          <a:lstStyle/>
          <a:p>
            <a:pPr algn="ctr"/>
            <a:r>
              <a:rPr lang="en-GB" dirty="0" smtClean="0"/>
              <a:t>I</a:t>
            </a:r>
            <a:r>
              <a:rPr lang="en-KE" b="1" dirty="0" smtClean="0"/>
              <a:t>ntroduction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49774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</a:t>
            </a:r>
            <a:r>
              <a:rPr lang="en-KE" b="1" dirty="0" smtClean="0"/>
              <a:t>ntroduction</a:t>
            </a:r>
            <a:r>
              <a:rPr lang="en-KE" dirty="0" smtClean="0"/>
              <a:t>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</a:t>
            </a:r>
            <a:r>
              <a:rPr lang="en-KE" dirty="0" smtClean="0"/>
              <a:t>hat is the super tree method? </a:t>
            </a:r>
          </a:p>
          <a:p>
            <a:pPr lvl="1"/>
            <a:r>
              <a:rPr lang="en-GB" dirty="0" smtClean="0"/>
              <a:t>C</a:t>
            </a:r>
            <a:r>
              <a:rPr lang="en-KE" dirty="0" smtClean="0"/>
              <a:t>ombines a set of source trees to produce one comprehensive tree	</a:t>
            </a:r>
          </a:p>
          <a:p>
            <a:pPr lvl="1"/>
            <a:r>
              <a:rPr lang="en-GB" dirty="0" smtClean="0"/>
              <a:t>T</a:t>
            </a:r>
            <a:r>
              <a:rPr lang="en-KE" dirty="0" smtClean="0"/>
              <a:t>rees can be consistent or inconsistent or partly overlapping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732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KE" b="1" dirty="0" smtClean="0"/>
              <a:t>INTRODUCTION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E" dirty="0" smtClean="0">
                <a:effectLst/>
              </a:rPr>
              <a:t>At the time, </a:t>
            </a:r>
            <a:r>
              <a:rPr lang="en-KE" dirty="0">
                <a:effectLst/>
              </a:rPr>
              <a:t>t</a:t>
            </a:r>
            <a:r>
              <a:rPr lang="en-US" dirty="0" smtClean="0">
                <a:effectLst/>
              </a:rPr>
              <a:t>he </a:t>
            </a:r>
            <a:r>
              <a:rPr lang="en-US" dirty="0">
                <a:effectLst/>
              </a:rPr>
              <a:t>origin of SARS-Cov-2 and its evolutionary </a:t>
            </a:r>
            <a:r>
              <a:rPr lang="en-US" dirty="0" smtClean="0">
                <a:effectLst/>
              </a:rPr>
              <a:t>relationship</a:t>
            </a:r>
            <a:r>
              <a:rPr lang="en-KE" dirty="0" smtClean="0">
                <a:effectLst/>
              </a:rPr>
              <a:t> was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ambiguous.</a:t>
            </a:r>
            <a:endParaRPr lang="en-KE" dirty="0" smtClean="0">
              <a:effectLst/>
            </a:endParaRPr>
          </a:p>
          <a:p>
            <a:r>
              <a:rPr lang="en-KE" dirty="0" smtClean="0">
                <a:effectLst/>
              </a:rPr>
              <a:t>Understanding the evolutionary history of SARS-Cov-2 using the super tree method</a:t>
            </a:r>
          </a:p>
          <a:p>
            <a:r>
              <a:rPr lang="en-GB" dirty="0" smtClean="0">
                <a:effectLst/>
              </a:rPr>
              <a:t>D</a:t>
            </a:r>
            <a:r>
              <a:rPr lang="en-KE" dirty="0" smtClean="0">
                <a:effectLst/>
              </a:rPr>
              <a:t>iscovery of evolutionary mutation in SARS-Cov-2</a:t>
            </a:r>
          </a:p>
          <a:p>
            <a:r>
              <a:rPr lang="en-KE" dirty="0" smtClean="0">
                <a:effectLst/>
              </a:rPr>
              <a:t>Origin of SARS-CoV-2?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8113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2621" y="2119993"/>
            <a:ext cx="9905998" cy="1905000"/>
          </a:xfrm>
        </p:spPr>
        <p:txBody>
          <a:bodyPr/>
          <a:lstStyle/>
          <a:p>
            <a:pPr algn="ctr"/>
            <a:r>
              <a:rPr lang="en-KE" b="1" dirty="0" smtClean="0"/>
              <a:t>METHODOLOGY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67826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/>
              <a:t>D</a:t>
            </a:r>
            <a:r>
              <a:rPr lang="en-KE" b="1" dirty="0" smtClean="0"/>
              <a:t>ataset construction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E" dirty="0" smtClean="0"/>
              <a:t> Downloded </a:t>
            </a:r>
            <a:r>
              <a:rPr lang="en-KE" dirty="0"/>
              <a:t>f</a:t>
            </a:r>
            <a:r>
              <a:rPr lang="en-KE" dirty="0" smtClean="0"/>
              <a:t>ull lenght genomic  sequences and protein-coding sequences(CDSs) of:</a:t>
            </a:r>
          </a:p>
          <a:p>
            <a:pPr lvl="1"/>
            <a:r>
              <a:rPr lang="en-US" dirty="0">
                <a:effectLst/>
              </a:rPr>
              <a:t>102 SARS-CoV-2, </a:t>
            </a:r>
            <a:endParaRPr lang="en-KE" dirty="0" smtClean="0">
              <a:effectLst/>
            </a:endParaRPr>
          </a:p>
          <a:p>
            <a:pPr lvl="1"/>
            <a:r>
              <a:rPr lang="en-US" dirty="0" smtClean="0">
                <a:effectLst/>
              </a:rPr>
              <a:t>5 </a:t>
            </a:r>
            <a:r>
              <a:rPr lang="en-US" dirty="0">
                <a:effectLst/>
              </a:rPr>
              <a:t>SARS-CoV, </a:t>
            </a:r>
            <a:endParaRPr lang="en-KE" dirty="0" smtClean="0">
              <a:effectLst/>
            </a:endParaRPr>
          </a:p>
          <a:p>
            <a:pPr lvl="1"/>
            <a:r>
              <a:rPr lang="en-US" dirty="0" smtClean="0">
                <a:effectLst/>
              </a:rPr>
              <a:t>2 </a:t>
            </a:r>
            <a:r>
              <a:rPr lang="en-US" dirty="0">
                <a:effectLst/>
              </a:rPr>
              <a:t>MERS-CoV, and </a:t>
            </a:r>
            <a:endParaRPr lang="en-KE" dirty="0" smtClean="0">
              <a:effectLst/>
            </a:endParaRPr>
          </a:p>
          <a:p>
            <a:pPr lvl="1"/>
            <a:r>
              <a:rPr lang="en-US" dirty="0" smtClean="0">
                <a:effectLst/>
              </a:rPr>
              <a:t>11 </a:t>
            </a:r>
            <a:r>
              <a:rPr lang="en-US" dirty="0">
                <a:effectLst/>
              </a:rPr>
              <a:t>bat coronaviruses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050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</a:t>
            </a:r>
            <a:r>
              <a:rPr lang="en-KE" b="1" dirty="0"/>
              <a:t>ataset construction</a:t>
            </a:r>
            <a:endParaRPr lang="en-GB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</a:t>
            </a:r>
            <a:r>
              <a:rPr lang="en-KE" dirty="0" smtClean="0"/>
              <a:t>igh similarity sequences were selected</a:t>
            </a:r>
          </a:p>
          <a:p>
            <a:r>
              <a:rPr lang="en-GB" dirty="0" smtClean="0"/>
              <a:t>S</a:t>
            </a:r>
            <a:r>
              <a:rPr lang="en-KE" dirty="0" smtClean="0"/>
              <a:t>equence integrety was checked</a:t>
            </a:r>
          </a:p>
          <a:p>
            <a:r>
              <a:rPr lang="en-GB" dirty="0" smtClean="0"/>
              <a:t>F</a:t>
            </a:r>
            <a:r>
              <a:rPr lang="en-KE" dirty="0" smtClean="0"/>
              <a:t>ragmented sequences were reconstructed</a:t>
            </a:r>
          </a:p>
          <a:p>
            <a:pPr marL="0" indent="0">
              <a:buNone/>
            </a:pPr>
            <a:endParaRPr lang="en-KE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7379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effectLst/>
              </a:rPr>
              <a:t>Construction of phylogenetic tree with full-length genomic sequences</a:t>
            </a:r>
            <a:endParaRPr lang="en-US" b="1" dirty="0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E" dirty="0">
                <a:effectLst/>
              </a:rPr>
              <a:t>A</a:t>
            </a:r>
            <a:r>
              <a:rPr lang="en-US" dirty="0" err="1" smtClean="0">
                <a:effectLst/>
              </a:rPr>
              <a:t>ligned</a:t>
            </a:r>
            <a:r>
              <a:rPr lang="en-US" dirty="0" smtClean="0">
                <a:effectLst/>
              </a:rPr>
              <a:t> </a:t>
            </a:r>
            <a:r>
              <a:rPr lang="en-US" dirty="0">
                <a:effectLst/>
              </a:rPr>
              <a:t>using the L-INS-</a:t>
            </a:r>
            <a:r>
              <a:rPr lang="en-US" dirty="0" err="1">
                <a:effectLst/>
              </a:rPr>
              <a:t>i</a:t>
            </a:r>
            <a:r>
              <a:rPr lang="en-US" dirty="0">
                <a:effectLst/>
              </a:rPr>
              <a:t> method of </a:t>
            </a:r>
            <a:r>
              <a:rPr lang="en-US" dirty="0" smtClean="0">
                <a:effectLst/>
              </a:rPr>
              <a:t>MAFFT</a:t>
            </a:r>
            <a:endParaRPr lang="en-KE" dirty="0">
              <a:effectLst/>
            </a:endParaRPr>
          </a:p>
          <a:p>
            <a:r>
              <a:rPr lang="en-US" dirty="0">
                <a:effectLst/>
              </a:rPr>
              <a:t>Aligned sequences were converted into </a:t>
            </a:r>
            <a:r>
              <a:rPr lang="en-US" dirty="0" err="1">
                <a:effectLst/>
              </a:rPr>
              <a:t>phylip</a:t>
            </a:r>
            <a:r>
              <a:rPr lang="en-US" dirty="0">
                <a:effectLst/>
              </a:rPr>
              <a:t> file format by </a:t>
            </a:r>
            <a:r>
              <a:rPr lang="en-US" dirty="0" err="1">
                <a:effectLst/>
              </a:rPr>
              <a:t>Clustal</a:t>
            </a:r>
            <a:r>
              <a:rPr lang="en-US" dirty="0">
                <a:effectLst/>
              </a:rPr>
              <a:t> </a:t>
            </a:r>
            <a:r>
              <a:rPr lang="en-US" dirty="0" smtClean="0">
                <a:effectLst/>
              </a:rPr>
              <a:t>W</a:t>
            </a:r>
            <a:endParaRPr lang="en-KE" dirty="0">
              <a:effectLst/>
            </a:endParaRPr>
          </a:p>
          <a:p>
            <a:r>
              <a:rPr lang="en-GB" dirty="0">
                <a:effectLst/>
              </a:rPr>
              <a:t>Maximum likelihood (ML) trees </a:t>
            </a:r>
            <a:r>
              <a:rPr lang="en-KE" dirty="0" smtClean="0">
                <a:effectLst/>
              </a:rPr>
              <a:t>were constructed</a:t>
            </a:r>
          </a:p>
          <a:p>
            <a:r>
              <a:rPr lang="en-GB" dirty="0" smtClean="0"/>
              <a:t>R</a:t>
            </a:r>
            <a:r>
              <a:rPr lang="en-KE" dirty="0" smtClean="0"/>
              <a:t>esampling with a bootstrap value  of 100</a:t>
            </a:r>
          </a:p>
          <a:p>
            <a:r>
              <a:rPr lang="en-KE" dirty="0" smtClean="0"/>
              <a:t>Figtree for visualization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1002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2681</TotalTime>
  <Words>1408</Words>
  <Application>Microsoft Office PowerPoint</Application>
  <PresentationFormat>Widescreen</PresentationFormat>
  <Paragraphs>236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Century Gothic</vt:lpstr>
      <vt:lpstr>Mesh</vt:lpstr>
      <vt:lpstr>PhyloGENETIC SUPERTREE REVEALS DETAILED EVOLUTION OF SARS-COV-2</vt:lpstr>
      <vt:lpstr>Table of content</vt:lpstr>
      <vt:lpstr>Introduction</vt:lpstr>
      <vt:lpstr>Introduction </vt:lpstr>
      <vt:lpstr>INTRODUCTION</vt:lpstr>
      <vt:lpstr>METHODOLOGY</vt:lpstr>
      <vt:lpstr>Dataset construction</vt:lpstr>
      <vt:lpstr>Dataset construction</vt:lpstr>
      <vt:lpstr>Construction of phylogenetic tree with full-length genomic sequences</vt:lpstr>
      <vt:lpstr>ML tree using full-length genomic sequences</vt:lpstr>
      <vt:lpstr>Construction of phylogenetic supertrees </vt:lpstr>
      <vt:lpstr>MRP pseudo-sequence supertree method</vt:lpstr>
      <vt:lpstr>results</vt:lpstr>
      <vt:lpstr>results</vt:lpstr>
      <vt:lpstr>results</vt:lpstr>
      <vt:lpstr>ML tree vs supertree</vt:lpstr>
      <vt:lpstr>Source phylogenetic ML trees </vt:lpstr>
      <vt:lpstr>Validation of MRP supertree</vt:lpstr>
      <vt:lpstr>VALIDATION OF mrp supertree</vt:lpstr>
      <vt:lpstr>Aritificial life framwork</vt:lpstr>
      <vt:lpstr>MUTATION SITES</vt:lpstr>
      <vt:lpstr>Mutation sites</vt:lpstr>
      <vt:lpstr>Mutation sites...</vt:lpstr>
      <vt:lpstr>Clues to the origin of SARS-COV-2</vt:lpstr>
      <vt:lpstr>ADVANTAGES AND LIMITATIONS</vt:lpstr>
      <vt:lpstr>ADVANTAGES AND LIMITATIONS</vt:lpstr>
      <vt:lpstr>CONCLUSION</vt:lpstr>
      <vt:lpstr>CONCLUSION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SUPERTREE REVEALS DETAILED EVOLUTION OF SARS-COV-2</dc:title>
  <dc:creator>user</dc:creator>
  <cp:lastModifiedBy>user</cp:lastModifiedBy>
  <cp:revision>72</cp:revision>
  <dcterms:created xsi:type="dcterms:W3CDTF">2022-10-25T09:27:01Z</dcterms:created>
  <dcterms:modified xsi:type="dcterms:W3CDTF">2022-10-27T06:08:20Z</dcterms:modified>
</cp:coreProperties>
</file>